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89F28-D1FC-4F13-8B7B-2F3DF3FC2C5A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9E07A-B4BB-4EE0-87C6-A179966334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4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9E07A-B4BB-4EE0-87C6-A1799663349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972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091-1B8E-4B88-A729-5D045E733CE1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439500-905D-4C24-BC67-0050621791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091-1B8E-4B88-A729-5D045E733CE1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9500-905D-4C24-BC67-0050621791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091-1B8E-4B88-A729-5D045E733CE1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9500-905D-4C24-BC67-0050621791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F5297-D5CF-48B0-8D14-2CB146C67FA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901829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77E9E-1F61-4641-9DF7-27FE5BFAE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178428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602091-1B8E-4B88-A729-5D045E733CE1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E439500-905D-4C24-BC67-0050621791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091-1B8E-4B88-A729-5D045E733CE1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9500-905D-4C24-BC67-0050621791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091-1B8E-4B88-A729-5D045E733CE1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9500-905D-4C24-BC67-0050621791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9500-905D-4C24-BC67-0050621791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091-1B8E-4B88-A729-5D045E733CE1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091-1B8E-4B88-A729-5D045E733CE1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9500-905D-4C24-BC67-0050621791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091-1B8E-4B88-A729-5D045E733CE1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9500-905D-4C24-BC67-0050621791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602091-1B8E-4B88-A729-5D045E733CE1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439500-905D-4C24-BC67-0050621791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2091-1B8E-4B88-A729-5D045E733CE1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439500-905D-4C24-BC67-0050621791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602091-1B8E-4B88-A729-5D045E733CE1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E439500-905D-4C24-BC67-0050621791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</a:t>
            </a:r>
            <a:r>
              <a:rPr lang="ru-RU" dirty="0" smtClean="0"/>
              <a:t> 150 </a:t>
            </a:r>
            <a:r>
              <a:rPr lang="ru-RU" dirty="0" err="1" smtClean="0"/>
              <a:t>летию</a:t>
            </a:r>
            <a:r>
              <a:rPr lang="ru-RU" dirty="0" smtClean="0"/>
              <a:t> </a:t>
            </a:r>
            <a:r>
              <a:rPr lang="ru-RU" dirty="0" smtClean="0"/>
              <a:t>со дня рождения писателя И.А. Бунина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« </a:t>
            </a:r>
            <a:r>
              <a:rPr lang="ru-RU" cap="all" dirty="0"/>
              <a:t>По бунинским аллеям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xmlns="" val="148315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267643"/>
            <a:ext cx="5972188" cy="6322714"/>
          </a:xfrm>
        </p:spPr>
        <p:txBody>
          <a:bodyPr>
            <a:normAutofit/>
          </a:bodyPr>
          <a:lstStyle/>
          <a:p>
            <a:r>
              <a:rPr lang="ru-RU" sz="2400" b="1" dirty="0"/>
              <a:t>В эмиграции Бунин написал свои лучшие произведения, такие как: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«</a:t>
            </a:r>
            <a:r>
              <a:rPr lang="ru-RU" sz="2400" b="1" dirty="0"/>
              <a:t>Митина любовь</a:t>
            </a:r>
            <a:r>
              <a:rPr lang="ru-RU" sz="2400" b="1" dirty="0" smtClean="0"/>
              <a:t>» </a:t>
            </a:r>
            <a:r>
              <a:rPr lang="ru-RU" sz="2400" b="1" dirty="0"/>
              <a:t>(1924</a:t>
            </a:r>
            <a:r>
              <a:rPr lang="ru-RU" sz="2400" b="1" dirty="0" smtClean="0"/>
              <a:t>)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/>
              <a:t>«Солнечный удар</a:t>
            </a:r>
            <a:r>
              <a:rPr lang="ru-RU" sz="2400" b="1" dirty="0" smtClean="0"/>
              <a:t>» (</a:t>
            </a:r>
            <a:r>
              <a:rPr lang="ru-RU" sz="2400" b="1" dirty="0"/>
              <a:t>1925</a:t>
            </a:r>
            <a:r>
              <a:rPr lang="ru-RU" sz="2400" b="1" dirty="0" smtClean="0"/>
              <a:t>)</a:t>
            </a:r>
            <a:br>
              <a:rPr lang="ru-RU" sz="2400" b="1" dirty="0" smtClean="0"/>
            </a:br>
            <a:r>
              <a:rPr lang="ru-RU" sz="2400" b="1" dirty="0" smtClean="0"/>
              <a:t> «</a:t>
            </a:r>
            <a:r>
              <a:rPr lang="ru-RU" sz="2400" b="1" dirty="0"/>
              <a:t>Дело корнета Елагина</a:t>
            </a:r>
            <a:r>
              <a:rPr lang="ru-RU" sz="2400" b="1" dirty="0" smtClean="0"/>
              <a:t>» </a:t>
            </a:r>
            <a:r>
              <a:rPr lang="ru-RU" sz="2400" b="1" dirty="0"/>
              <a:t>(1925</a:t>
            </a:r>
            <a:r>
              <a:rPr lang="ru-RU" sz="2400" b="1" dirty="0" smtClean="0"/>
              <a:t>)</a:t>
            </a:r>
            <a:br>
              <a:rPr lang="ru-RU" sz="2400" b="1" dirty="0" smtClean="0"/>
            </a:br>
            <a:r>
              <a:rPr lang="ru-RU" sz="2400" b="1" dirty="0" smtClean="0"/>
              <a:t>«</a:t>
            </a:r>
            <a:r>
              <a:rPr lang="ru-RU" sz="2400" b="1" dirty="0"/>
              <a:t>Жизнь Арсеньева</a:t>
            </a:r>
            <a:r>
              <a:rPr lang="ru-RU" sz="2400" b="1" dirty="0" smtClean="0"/>
              <a:t>» </a:t>
            </a:r>
            <a:r>
              <a:rPr lang="ru-RU" sz="2400" b="1" dirty="0"/>
              <a:t>(1927—1929, 1933)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и </a:t>
            </a:r>
            <a:r>
              <a:rPr lang="ru-RU" sz="2400" b="1" dirty="0"/>
              <a:t>цикл рассказов «Тёмные аллеи» (1938-40). Эти произведения стали новым словом и в бунинском творчестве, и в русской литературе в целом. По словам К. Г. Паустовского, «Жизнь Арсеньева» — это не только вершинное произведение русской литературы, но и «одно из замечательнейших явлений мировой литературы».</a:t>
            </a:r>
          </a:p>
        </p:txBody>
      </p:sp>
      <p:pic>
        <p:nvPicPr>
          <p:cNvPr id="3" name="Рисунок 2" descr="рукопис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2857488" cy="3096344"/>
          </a:xfrm>
          <a:prstGeom prst="rect">
            <a:avLst/>
          </a:prstGeom>
        </p:spPr>
      </p:pic>
      <p:pic>
        <p:nvPicPr>
          <p:cNvPr id="4" name="Рисунок 3" descr="стар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3071802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4894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188640"/>
            <a:ext cx="8208963" cy="2519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/>
            </a:r>
            <a:br>
              <a:rPr lang="ru-RU" sz="2400" dirty="0"/>
            </a:br>
            <a:r>
              <a:rPr lang="ru-RU" sz="2700" b="1" dirty="0"/>
              <a:t>По сообщению «Издательства имени Чехова», в последние месяцы жизни Бунин работал над литературным портретом А. П. Чехова, работа осталась </a:t>
            </a:r>
            <a:r>
              <a:rPr lang="ru-RU" sz="2700" b="1" dirty="0" smtClean="0"/>
              <a:t>незаконченной. </a:t>
            </a:r>
            <a:r>
              <a:rPr lang="ru-RU" sz="2700" b="1" dirty="0"/>
              <a:t>Умер во сне в два часа </a:t>
            </a:r>
            <a:r>
              <a:rPr lang="ru-RU" sz="2700" b="1" dirty="0" smtClean="0"/>
              <a:t>ночи </a:t>
            </a:r>
            <a:r>
              <a:rPr lang="ru-RU" sz="2700" b="1" dirty="0"/>
              <a:t>8 ноября 1953 года в Париже. </a:t>
            </a:r>
            <a:r>
              <a:rPr lang="ru-RU" sz="2700" b="1" dirty="0" smtClean="0"/>
              <a:t>Похоронен </a:t>
            </a:r>
            <a:r>
              <a:rPr lang="ru-RU" sz="2700" b="1" dirty="0"/>
              <a:t>на кладбище Сент-Женевьев-де-</a:t>
            </a:r>
            <a:r>
              <a:rPr lang="ru-RU" sz="2700" b="1" dirty="0" err="1"/>
              <a:t>Буа</a:t>
            </a:r>
            <a:r>
              <a:rPr lang="ru-RU" sz="2700" b="1" dirty="0"/>
              <a:t> во Франции.</a:t>
            </a:r>
          </a:p>
        </p:txBody>
      </p:sp>
      <p:pic>
        <p:nvPicPr>
          <p:cNvPr id="6" name="Рисунок 5" descr="могил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214686"/>
            <a:ext cx="3071834" cy="3357586"/>
          </a:xfrm>
          <a:prstGeom prst="rect">
            <a:avLst/>
          </a:prstGeom>
        </p:spPr>
      </p:pic>
      <p:pic>
        <p:nvPicPr>
          <p:cNvPr id="7" name="Рисунок 6" descr="памятни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3214686"/>
            <a:ext cx="2928958" cy="328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8937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5" y="620688"/>
            <a:ext cx="3811383" cy="581890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332656"/>
            <a:ext cx="4546848" cy="6034682"/>
          </a:xfrm>
        </p:spPr>
        <p:txBody>
          <a:bodyPr>
            <a:noAutofit/>
          </a:bodyPr>
          <a:lstStyle/>
          <a:p>
            <a:r>
              <a:rPr lang="ru-RU" sz="2800" b="1" dirty="0"/>
              <a:t>В 1929—1954 гг. произведения Бунина в СССР не издавались. С 1955 года — наиболее </a:t>
            </a:r>
            <a:r>
              <a:rPr lang="ru-RU" sz="2800" b="1" dirty="0" smtClean="0"/>
              <a:t>издаваемый </a:t>
            </a:r>
            <a:r>
              <a:rPr lang="ru-RU" sz="2800" b="1" dirty="0"/>
              <a:t>в СССР писатель первой волны русской эмиграции (несколько собраний сочинений, множество однотомников).</a:t>
            </a:r>
            <a:br>
              <a:rPr lang="ru-RU" sz="2800" b="1" dirty="0"/>
            </a:br>
            <a:r>
              <a:rPr lang="ru-RU" sz="2800" b="1" dirty="0"/>
              <a:t>Некоторые </a:t>
            </a:r>
            <a:r>
              <a:rPr lang="ru-RU" sz="2800" b="1" dirty="0" smtClean="0"/>
              <a:t>произведения («Окаянные </a:t>
            </a:r>
            <a:r>
              <a:rPr lang="ru-RU" sz="2800" b="1" dirty="0"/>
              <a:t>дни» и др.) в СССР </a:t>
            </a:r>
            <a:r>
              <a:rPr lang="ru-RU" sz="2800" b="1" dirty="0" smtClean="0"/>
              <a:t>напечатаны </a:t>
            </a:r>
            <a:r>
              <a:rPr lang="ru-RU" sz="2800" b="1" dirty="0"/>
              <a:t>только с началом перестройки.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88913"/>
            <a:ext cx="82296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smtClean="0"/>
              <a:t/>
            </a:r>
            <a:br>
              <a:rPr lang="ru-RU" sz="2400" b="1" smtClean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4204886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229600" cy="68580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3" name="Рисунок 2" descr="кабине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214290"/>
            <a:ext cx="3929090" cy="2571768"/>
          </a:xfrm>
          <a:prstGeom prst="rect">
            <a:avLst/>
          </a:prstGeom>
        </p:spPr>
      </p:pic>
      <p:pic>
        <p:nvPicPr>
          <p:cNvPr id="4" name="Рисунок 3" descr="муз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500438"/>
            <a:ext cx="3857652" cy="3000396"/>
          </a:xfrm>
          <a:prstGeom prst="rect">
            <a:avLst/>
          </a:prstGeom>
        </p:spPr>
      </p:pic>
      <p:pic>
        <p:nvPicPr>
          <p:cNvPr id="5" name="Рисунок 4" descr="музей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3500438"/>
            <a:ext cx="3929090" cy="2952758"/>
          </a:xfrm>
          <a:prstGeom prst="rect">
            <a:avLst/>
          </a:prstGeom>
        </p:spPr>
      </p:pic>
      <p:pic>
        <p:nvPicPr>
          <p:cNvPr id="6" name="Рисунок 5" descr="музей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214290"/>
            <a:ext cx="3929090" cy="25717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00364" y="3000372"/>
            <a:ext cx="3025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j-lt"/>
              </a:rPr>
              <a:t>Музей И. А. Бунина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36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12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764704"/>
            <a:ext cx="3381375" cy="4419600"/>
          </a:xfrm>
          <a:ln w="19050">
            <a:solidFill>
              <a:srgbClr val="FFE7FB"/>
            </a:solidFill>
            <a:miter lim="800000"/>
            <a:headEnd/>
            <a:tailEnd/>
          </a:ln>
        </p:spPr>
      </p:pic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95536" y="5517232"/>
            <a:ext cx="8229600" cy="738336"/>
          </a:xfrm>
        </p:spPr>
        <p:txBody>
          <a:bodyPr>
            <a:normAutofit/>
          </a:bodyPr>
          <a:lstStyle/>
          <a:p>
            <a:r>
              <a:rPr lang="ru-RU" alt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Бунин Иван Алексеевич  (1870-1953) </a:t>
            </a:r>
          </a:p>
        </p:txBody>
      </p:sp>
    </p:spTree>
    <p:extLst>
      <p:ext uri="{BB962C8B-B14F-4D97-AF65-F5344CB8AC3E}">
        <p14:creationId xmlns:p14="http://schemas.microsoft.com/office/powerpoint/2010/main" xmlns="" val="2960537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agesCANAYMH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01982" y="476672"/>
            <a:ext cx="2703244" cy="285638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60648"/>
            <a:ext cx="4042792" cy="6097880"/>
          </a:xfrm>
        </p:spPr>
        <p:txBody>
          <a:bodyPr>
            <a:noAutofit/>
          </a:bodyPr>
          <a:lstStyle/>
          <a:p>
            <a:r>
              <a:rPr lang="ru-RU" sz="2800" b="1" dirty="0"/>
              <a:t>Иван Бунин родился 10 (22) октября 1870 года в старинной дворянской семье в Воронеже, где прожил первые три года своей жизни. В дальнейшем семья переехала в имение Озёрки (Орловская губерния, ныне Липецкая область, </a:t>
            </a:r>
            <a:r>
              <a:rPr lang="ru-RU" sz="2800" b="1" dirty="0" err="1"/>
              <a:t>Становлянский</a:t>
            </a:r>
            <a:r>
              <a:rPr lang="ru-RU" sz="2800" b="1" dirty="0"/>
              <a:t> район, </a:t>
            </a:r>
            <a:r>
              <a:rPr lang="ru-RU" sz="2800" b="1" dirty="0" err="1"/>
              <a:t>Петрищевское</a:t>
            </a:r>
            <a:r>
              <a:rPr lang="ru-RU" sz="2800" b="1" dirty="0"/>
              <a:t> сельское поселение). </a:t>
            </a:r>
          </a:p>
        </p:txBody>
      </p:sp>
      <p:pic>
        <p:nvPicPr>
          <p:cNvPr id="8" name="Рисунок 7" descr="молодо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3501008"/>
            <a:ext cx="2786082" cy="285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8789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95936" y="308026"/>
            <a:ext cx="4824536" cy="6049931"/>
          </a:xfrm>
        </p:spPr>
        <p:txBody>
          <a:bodyPr>
            <a:noAutofit/>
          </a:bodyPr>
          <a:lstStyle/>
          <a:p>
            <a:r>
              <a:rPr lang="ru-RU" sz="2000" b="1" dirty="0"/>
              <a:t> </a:t>
            </a:r>
            <a:r>
              <a:rPr lang="ru-RU" sz="2800" b="1" dirty="0"/>
              <a:t>До 11 лет воспитывался дома, в 1881 поступает в Елецкую уездную гимназию, в 1885 возвращается домой и продолжает образование под руководством старшего брата Юлия. Много занимался </a:t>
            </a:r>
            <a:r>
              <a:rPr lang="ru-RU" sz="2800" b="1" dirty="0" smtClean="0"/>
              <a:t>самообразованием. </a:t>
            </a:r>
            <a:r>
              <a:rPr lang="ru-RU" sz="2800" b="1" dirty="0"/>
              <a:t>В 17-летнем возрасте начинает писать стихи, в 1887 — дебют в печати. </a:t>
            </a:r>
          </a:p>
        </p:txBody>
      </p:sp>
      <p:pic>
        <p:nvPicPr>
          <p:cNvPr id="5" name="Рисунок 4" descr="bunin_yuliy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42852"/>
            <a:ext cx="2643206" cy="28575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7507" y="3000372"/>
            <a:ext cx="34916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+mj-lt"/>
              </a:rPr>
              <a:t>Юлий Бунин, брат писателя</a:t>
            </a:r>
          </a:p>
          <a:p>
            <a:pPr algn="ctr"/>
            <a:r>
              <a:rPr lang="ru-RU" sz="2000" dirty="0" smtClean="0">
                <a:latin typeface="+mj-lt"/>
              </a:rPr>
              <a:t>(1860 – 1921)</a:t>
            </a:r>
            <a:endParaRPr lang="ru-RU" sz="2000" dirty="0">
              <a:latin typeface="+mj-lt"/>
            </a:endParaRPr>
          </a:p>
        </p:txBody>
      </p:sp>
      <p:pic>
        <p:nvPicPr>
          <p:cNvPr id="9" name="Рисунок 8" descr="с брат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786190"/>
            <a:ext cx="2357454" cy="250033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71538" y="6357958"/>
            <a:ext cx="1944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+mj-lt"/>
              </a:rPr>
              <a:t>Братья Бунины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752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620688"/>
            <a:ext cx="4038600" cy="57213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2000" dirty="0" smtClean="0"/>
              <a:t>    </a:t>
            </a:r>
            <a:r>
              <a:rPr lang="ru-RU" altLang="en-US" sz="2400" b="1" dirty="0">
                <a:latin typeface="+mj-lt"/>
                <a:ea typeface="+mj-ea"/>
                <a:cs typeface="+mj-cs"/>
              </a:rPr>
              <a:t>Свои первые стихи и рассказы Бунин напечатал в 17 лет. После литературно-критической статьи о знакомом поэте-самоучке Бунин был приглашен на работу в редакцию газеты, где выполнял обязанности от корректора до театрального критика. Много ездил по стране и жил только литературным трудом. </a:t>
            </a:r>
          </a:p>
        </p:txBody>
      </p:sp>
      <p:pic>
        <p:nvPicPr>
          <p:cNvPr id="19458" name="Picture 13" descr="bunin_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00113" y="476250"/>
            <a:ext cx="3429000" cy="5530850"/>
          </a:xfrm>
        </p:spPr>
      </p:pic>
    </p:spTree>
    <p:extLst>
      <p:ext uri="{BB962C8B-B14F-4D97-AF65-F5344CB8AC3E}">
        <p14:creationId xmlns:p14="http://schemas.microsoft.com/office/powerpoint/2010/main" xmlns="" val="2163527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13" descr="C:\Documents and Settings\Administrator\Desktop\Отурытый урок\ФОТО\Бунин Почетный членИмперСПАкадемиинаук1902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868144" y="1556792"/>
            <a:ext cx="2384425" cy="3505200"/>
          </a:xfrm>
          <a:noFill/>
        </p:spPr>
      </p:pic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1520" y="260648"/>
            <a:ext cx="4800600" cy="64008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>
                <a:latin typeface="+mj-lt"/>
                <a:ea typeface="+mj-ea"/>
                <a:cs typeface="+mj-cs"/>
              </a:rPr>
              <a:t>Самостоятельно изучив английский язык, перевел поэму Г. Лонгфелло "Песнь о </a:t>
            </a:r>
            <a:r>
              <a:rPr lang="ru-RU" sz="2800" b="1" dirty="0" err="1">
                <a:latin typeface="+mj-lt"/>
                <a:ea typeface="+mj-ea"/>
                <a:cs typeface="+mj-cs"/>
              </a:rPr>
              <a:t>Гайавате</a:t>
            </a:r>
            <a:r>
              <a:rPr lang="ru-RU" sz="2800" b="1" dirty="0">
                <a:latin typeface="+mj-lt"/>
                <a:ea typeface="+mj-ea"/>
                <a:cs typeface="+mj-cs"/>
              </a:rPr>
              <a:t>" (1896). Слава Бунина-поэта началась со сборника стихов "Листопад", вышедшего в 1901 в символистском издательстве "Скорпион". "Листопад" и перевод "Песни о </a:t>
            </a:r>
            <a:r>
              <a:rPr lang="ru-RU" sz="2800" b="1" dirty="0" err="1">
                <a:latin typeface="+mj-lt"/>
                <a:ea typeface="+mj-ea"/>
                <a:cs typeface="+mj-cs"/>
              </a:rPr>
              <a:t>Гайавате</a:t>
            </a:r>
            <a:r>
              <a:rPr lang="ru-RU" sz="2800" b="1" dirty="0">
                <a:latin typeface="+mj-lt"/>
                <a:ea typeface="+mj-ea"/>
                <a:cs typeface="+mj-cs"/>
              </a:rPr>
              <a:t>" были отмечены Пушкинской премией Российской Академией Наук (1903).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>
                <a:latin typeface="+mj-lt"/>
                <a:ea typeface="+mj-ea"/>
                <a:cs typeface="+mj-cs"/>
              </a:rPr>
              <a:t>С начала 1900-х печатал стихи и прозу в сборниках "Знание", а в 1902 - 1909 в издательстве "Знание" вышло его первое собрание сочинений. Общественное признание Бунина-писателя выразилось в присуждении ему второй Пушкинской премии и избрании почетным академиком Российской Академии Наук.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790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9" descr="C:\Documents and Settings\Administrator\Desktop\Отурытый урок\ФОТО\bun-0200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580112" y="1103313"/>
            <a:ext cx="2676525" cy="4495800"/>
          </a:xfr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1520" y="989013"/>
            <a:ext cx="4648200" cy="4724400"/>
          </a:xfrm>
        </p:spPr>
        <p:txBody>
          <a:bodyPr>
            <a:normAutofit fontScale="250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ru-RU" sz="9600" b="1" dirty="0">
                <a:latin typeface="+mj-lt"/>
                <a:ea typeface="+mj-ea"/>
                <a:cs typeface="+mj-cs"/>
              </a:rPr>
              <a:t>1-я мировая война была воспринята писателем как величайшее потрясение и предзнаменование крушения России. </a:t>
            </a:r>
          </a:p>
          <a:p>
            <a:pPr algn="ctr" eaLnBrk="1" hangingPunct="1">
              <a:buFontTx/>
              <a:buNone/>
              <a:defRPr/>
            </a:pPr>
            <a:r>
              <a:rPr lang="ru-RU" sz="9600" b="1" dirty="0">
                <a:latin typeface="+mj-lt"/>
                <a:ea typeface="+mj-ea"/>
                <a:cs typeface="+mj-cs"/>
              </a:rPr>
              <a:t>С резкой враждебностью встретив Февральскую революцию и Октябрьский переворот 1917.</a:t>
            </a:r>
          </a:p>
          <a:p>
            <a:pPr algn="ctr" eaLnBrk="1" hangingPunct="1">
              <a:buFontTx/>
              <a:buNone/>
              <a:defRPr/>
            </a:pPr>
            <a:r>
              <a:rPr lang="ru-RU" sz="9600" b="1" dirty="0">
                <a:latin typeface="+mj-lt"/>
                <a:ea typeface="+mj-ea"/>
                <a:cs typeface="+mj-cs"/>
              </a:rPr>
              <a:t> 26 января 1920 навсегда покинул Россию. В эмиграции опубликовал свой дневник-памфлет "Окаянные дни" (писавшийся в Москве и Одессе в 1917 - 1919) - произведение яростного неприятия революции</a:t>
            </a:r>
            <a:r>
              <a:rPr lang="ru-RU" sz="6000" b="1" dirty="0">
                <a:latin typeface="+mj-lt"/>
                <a:ea typeface="+mj-ea"/>
                <a:cs typeface="+mj-cs"/>
              </a:rPr>
              <a:t>.</a:t>
            </a:r>
          </a:p>
          <a:p>
            <a:pPr algn="ctr" eaLnBrk="1" hangingPunct="1">
              <a:buFontTx/>
              <a:buNone/>
              <a:defRPr/>
            </a:pPr>
            <a:r>
              <a:rPr lang="ru-RU" sz="2800" b="1" dirty="0">
                <a:latin typeface="+mj-lt"/>
                <a:ea typeface="+mj-ea"/>
                <a:cs typeface="+mj-cs"/>
              </a:rPr>
              <a:t> </a:t>
            </a:r>
          </a:p>
        </p:txBody>
      </p:sp>
      <p:pic>
        <p:nvPicPr>
          <p:cNvPr id="14340" name="Picture 4" descr="C:\Documents and Settings\Administrator\Desktop\Отурытый урок\ФОТО\бунин и МАЧехов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2938" y="3351213"/>
            <a:ext cx="2381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17960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60648"/>
            <a:ext cx="3816424" cy="626469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188640"/>
            <a:ext cx="4896544" cy="6552728"/>
          </a:xfrm>
        </p:spPr>
        <p:txBody>
          <a:bodyPr>
            <a:normAutofit/>
          </a:bodyPr>
          <a:lstStyle/>
          <a:p>
            <a:r>
              <a:rPr lang="ru-RU" sz="2400" b="1" dirty="0"/>
              <a:t>В эмиграции вёл активную общественно-политическую деятельность: выступал с лекциями, сотрудничал с русскими политическими партиями и организациями (консервативного и националистического направления), регулярно печатал публицистические статьи. Выступил со знаменитым манифестом о задачах Русского Зарубежья относительно России и большевизма: «Миссия Русской эмиграции</a:t>
            </a:r>
            <a:r>
              <a:rPr lang="ru-RU" sz="2400" b="1" dirty="0" smtClean="0"/>
              <a:t>». </a:t>
            </a:r>
            <a:r>
              <a:rPr lang="ru-RU" sz="2400" b="1" dirty="0"/>
              <a:t>Лауреат Нобелевской премии по литературе в 1933 году.</a:t>
            </a:r>
          </a:p>
        </p:txBody>
      </p:sp>
    </p:spTree>
    <p:extLst>
      <p:ext uri="{BB962C8B-B14F-4D97-AF65-F5344CB8AC3E}">
        <p14:creationId xmlns:p14="http://schemas.microsoft.com/office/powerpoint/2010/main" xmlns="" val="2539355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052736"/>
            <a:ext cx="3744912" cy="45688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ru-RU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2800" b="1" dirty="0">
                <a:latin typeface="+mj-lt"/>
                <a:ea typeface="+mj-ea"/>
                <a:cs typeface="+mj-cs"/>
              </a:rPr>
              <a:t>Его роман "Жизнь Арсеньева" получил в 1933 Нобелевскую премию "за правдивый артистический талант, с которым он воссоздал в художественной прозе типичный русский характер" </a:t>
            </a:r>
          </a:p>
        </p:txBody>
      </p:sp>
      <p:pic>
        <p:nvPicPr>
          <p:cNvPr id="22531" name="Picture 4" descr="ноб прем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427984" y="1484784"/>
            <a:ext cx="4427537" cy="4070350"/>
          </a:xfrm>
          <a:ln w="19050">
            <a:solidFill>
              <a:srgbClr val="FFE7FB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30705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64</TotalTime>
  <Words>439</Words>
  <Application>Microsoft Office PowerPoint</Application>
  <PresentationFormat>Экран (4:3)</PresentationFormat>
  <Paragraphs>25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« По бунинским аллеям»</vt:lpstr>
      <vt:lpstr>Бунин Иван Алексеевич  (1870-1953) </vt:lpstr>
      <vt:lpstr>Иван Бунин родился 10 (22) октября 1870 года в старинной дворянской семье в Воронеже, где прожил первые три года своей жизни. В дальнейшем семья переехала в имение Озёрки (Орловская губерния, ныне Липецкая область, Становлянский район, Петрищевское сельское поселение). </vt:lpstr>
      <vt:lpstr> До 11 лет воспитывался дома, в 1881 поступает в Елецкую уездную гимназию, в 1885 возвращается домой и продолжает образование под руководством старшего брата Юлия. Много занимался самообразованием. В 17-летнем возрасте начинает писать стихи, в 1887 — дебют в печати. </vt:lpstr>
      <vt:lpstr>Слайд 5</vt:lpstr>
      <vt:lpstr>Слайд 6</vt:lpstr>
      <vt:lpstr>Слайд 7</vt:lpstr>
      <vt:lpstr>В эмиграции вёл активную общественно-политическую деятельность: выступал с лекциями, сотрудничал с русскими политическими партиями и организациями (консервативного и националистического направления), регулярно печатал публицистические статьи. Выступил со знаменитым манифестом о задачах Русского Зарубежья относительно России и большевизма: «Миссия Русской эмиграции». Лауреат Нобелевской премии по литературе в 1933 году.</vt:lpstr>
      <vt:lpstr>Слайд 9</vt:lpstr>
      <vt:lpstr>В эмиграции Бунин написал свои лучшие произведения, такие как:  «Митина любовь» (1924)  «Солнечный удар» (1925)  «Дело корнета Елагина» (1925) «Жизнь Арсеньева» (1927—1929, 1933)  и цикл рассказов «Тёмные аллеи» (1938-40). Эти произведения стали новым словом и в бунинском творчестве, и в русской литературе в целом. По словам К. Г. Паустовского, «Жизнь Арсеньева» — это не только вершинное произведение русской литературы, но и «одно из замечательнейших явлений мировой литературы».</vt:lpstr>
      <vt:lpstr> По сообщению «Издательства имени Чехова», в последние месяцы жизни Бунин работал над литературным портретом А. П. Чехова, работа осталась незаконченной. Умер во сне в два часа ночи 8 ноября 1953 года в Париже. Похоронен на кладбище Сент-Женевьев-де-Буа во Франции.</vt:lpstr>
      <vt:lpstr>В 1929—1954 гг. произведения Бунина в СССР не издавались. С 1955 года — наиболее издаваемый в СССР писатель первой волны русской эмиграции (несколько собраний сочинений, множество однотомников). Некоторые произведения («Окаянные дни» и др.) в СССР напечатаны только с началом перестройки.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По бунинским аллеям»</dc:title>
  <dc:creator>Дима</dc:creator>
  <cp:lastModifiedBy>YNA939</cp:lastModifiedBy>
  <cp:revision>8</cp:revision>
  <dcterms:created xsi:type="dcterms:W3CDTF">2020-10-21T02:24:02Z</dcterms:created>
  <dcterms:modified xsi:type="dcterms:W3CDTF">2020-10-22T05:42:56Z</dcterms:modified>
</cp:coreProperties>
</file>