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chita.ru/articles/132527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u="sng" dirty="0" smtClean="0">
                <a:solidFill>
                  <a:srgbClr val="00B050"/>
                </a:solidFill>
                <a:hlinkClick r:id="rId2"/>
              </a:rPr>
              <a:t>Озеро</a:t>
            </a:r>
            <a:r>
              <a:rPr lang="ru-RU" sz="4000" i="1" u="sng" dirty="0" smtClean="0">
                <a:solidFill>
                  <a:srgbClr val="00B050"/>
                </a:solidFill>
                <a:hlinkClick r:id="rId2"/>
              </a:rPr>
              <a:t> </a:t>
            </a:r>
            <a:r>
              <a:rPr lang="ru-RU" sz="4000" b="1" i="1" u="sng" dirty="0" err="1" smtClean="0">
                <a:solidFill>
                  <a:srgbClr val="00B050"/>
                </a:solidFill>
                <a:hlinkClick r:id="rId2"/>
              </a:rPr>
              <a:t>Халанда</a:t>
            </a:r>
            <a:r>
              <a:rPr lang="ru-RU" sz="4000" i="1" u="sng" dirty="0" smtClean="0">
                <a:solidFill>
                  <a:srgbClr val="00B050"/>
                </a:solidFill>
                <a:hlinkClick r:id="rId2"/>
              </a:rPr>
              <a:t> </a:t>
            </a:r>
            <a:r>
              <a:rPr lang="ru-RU" sz="4000" i="1" u="sng" dirty="0" smtClean="0">
                <a:solidFill>
                  <a:srgbClr val="00B050"/>
                </a:solidFill>
                <a:hlinkClick r:id="rId2"/>
              </a:rPr>
              <a:t> </a:t>
            </a:r>
            <a:r>
              <a:rPr lang="ru-RU" sz="4000" i="1" u="sng" dirty="0" smtClean="0">
                <a:solidFill>
                  <a:srgbClr val="00B050"/>
                </a:solidFill>
                <a:hlinkClick r:id="rId2"/>
              </a:rPr>
              <a:t>- </a:t>
            </a:r>
            <a:r>
              <a:rPr lang="ru-RU" sz="4000" b="1" i="1" u="sng" dirty="0" smtClean="0">
                <a:solidFill>
                  <a:srgbClr val="00B050"/>
                </a:solidFill>
                <a:hlinkClick r:id="rId2"/>
              </a:rPr>
              <a:t>чудо</a:t>
            </a:r>
            <a:r>
              <a:rPr lang="ru-RU" sz="4000" i="1" u="sng" dirty="0" smtClean="0">
                <a:solidFill>
                  <a:srgbClr val="00B050"/>
                </a:solidFill>
                <a:hlinkClick r:id="rId2"/>
              </a:rPr>
              <a:t> </a:t>
            </a:r>
            <a:r>
              <a:rPr lang="ru-RU" sz="4000" b="1" i="1" u="sng" dirty="0" smtClean="0">
                <a:solidFill>
                  <a:srgbClr val="00B050"/>
                </a:solidFill>
                <a:hlinkClick r:id="rId2"/>
              </a:rPr>
              <a:t>Забайкальской</a:t>
            </a:r>
            <a:r>
              <a:rPr lang="ru-RU" sz="4000" i="1" u="sng" dirty="0" smtClean="0">
                <a:solidFill>
                  <a:srgbClr val="00B050"/>
                </a:solidFill>
                <a:hlinkClick r:id="rId2"/>
              </a:rPr>
              <a:t> </a:t>
            </a:r>
            <a:r>
              <a:rPr lang="ru-RU" sz="4000" b="1" i="1" u="sng" dirty="0" smtClean="0">
                <a:solidFill>
                  <a:srgbClr val="00B050"/>
                </a:solidFill>
                <a:hlinkClick r:id="rId2"/>
              </a:rPr>
              <a:t>природы</a:t>
            </a:r>
            <a:endParaRPr lang="ru-RU" sz="4000" i="1" u="sng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Биби\Desktop\a450a2.btrsbh.3j82.xc.e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57200" y="2676589"/>
            <a:ext cx="8229600" cy="3470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71480"/>
            <a:ext cx="8786874" cy="6261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Краевед, биолог Олег </a:t>
            </a:r>
            <a:r>
              <a:rPr lang="ru-RU" sz="2400" dirty="0" err="1" smtClean="0">
                <a:solidFill>
                  <a:srgbClr val="002060"/>
                </a:solidFill>
              </a:rPr>
              <a:t>Корсун</a:t>
            </a:r>
            <a:r>
              <a:rPr lang="ru-RU" sz="2400" dirty="0" smtClean="0">
                <a:solidFill>
                  <a:srgbClr val="002060"/>
                </a:solidFill>
              </a:rPr>
              <a:t> в «Путеводителе по особо охраняемым природным территориям Забайкальского края» пишет, что «окрестности озера примечательны разнообразием видов степей: холодно-полынные, </a:t>
            </a:r>
            <a:r>
              <a:rPr lang="ru-RU" sz="2400" dirty="0" err="1" smtClean="0">
                <a:solidFill>
                  <a:srgbClr val="002060"/>
                </a:solidFill>
              </a:rPr>
              <a:t>нителистниковые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житняковые</a:t>
            </a:r>
            <a:r>
              <a:rPr lang="ru-RU" sz="2400" dirty="0" smtClean="0">
                <a:solidFill>
                  <a:srgbClr val="002060"/>
                </a:solidFill>
              </a:rPr>
              <a:t>, ковыльные и другие». Не специалист вряд ли сможет визуально выделить все перечисленные виды и </a:t>
            </a:r>
            <a:r>
              <a:rPr lang="ru-RU" sz="2400" dirty="0" err="1" smtClean="0">
                <a:solidFill>
                  <a:srgbClr val="002060"/>
                </a:solidFill>
              </a:rPr>
              <a:t>впечатлиться</a:t>
            </a:r>
            <a:r>
              <a:rPr lang="ru-RU" sz="2400" dirty="0" smtClean="0">
                <a:solidFill>
                  <a:srgbClr val="002060"/>
                </a:solidFill>
              </a:rPr>
              <a:t> именно этим фактом, но местный пейзаж действительно достоин созерцания, фотографирования и отпечатывания в памяти. Он разнообразен и гармоничен, лёгок и монументален одновременно.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Биби\Desktop\851526.bts6fu.8gpr.xc.m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885831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Добро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 пожаловать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602" name="Picture 2" descr="C:\Users\Биби\Desktop\DSC004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71517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714892"/>
          </a:xfrm>
        </p:spPr>
        <p:txBody>
          <a:bodyPr>
            <a:noAutofit/>
          </a:bodyPr>
          <a:lstStyle/>
          <a:p>
            <a:pPr algn="ctr"/>
            <a:r>
              <a:rPr lang="ru-RU" sz="10000" b="1" i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sz="10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u="sng" dirty="0" smtClean="0">
                <a:solidFill>
                  <a:srgbClr val="002060"/>
                </a:solidFill>
              </a:rPr>
              <a:t>Озеро</a:t>
            </a:r>
            <a:r>
              <a:rPr lang="ru-RU" sz="3600" u="sng" dirty="0" smtClean="0">
                <a:solidFill>
                  <a:srgbClr val="002060"/>
                </a:solidFill>
              </a:rPr>
              <a:t> </a:t>
            </a:r>
            <a:r>
              <a:rPr lang="ru-RU" sz="3600" b="1" u="sng" dirty="0" err="1" smtClean="0">
                <a:solidFill>
                  <a:srgbClr val="002060"/>
                </a:solidFill>
              </a:rPr>
              <a:t>Халанда</a:t>
            </a:r>
            <a:r>
              <a:rPr lang="ru-RU" sz="3600" dirty="0" smtClean="0">
                <a:solidFill>
                  <a:srgbClr val="002060"/>
                </a:solidFill>
              </a:rPr>
              <a:t> находится в долине реки </a:t>
            </a:r>
            <a:r>
              <a:rPr lang="ru-RU" sz="3600" b="1" dirty="0" err="1" smtClean="0">
                <a:solidFill>
                  <a:srgbClr val="002060"/>
                </a:solidFill>
              </a:rPr>
              <a:t>Халанда</a:t>
            </a:r>
            <a:r>
              <a:rPr lang="ru-RU" sz="3600" dirty="0" smtClean="0">
                <a:solidFill>
                  <a:srgbClr val="002060"/>
                </a:solidFill>
              </a:rPr>
              <a:t> -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левого притока </a:t>
            </a:r>
            <a:r>
              <a:rPr lang="ru-RU" sz="3600" dirty="0" err="1" smtClean="0">
                <a:solidFill>
                  <a:srgbClr val="002060"/>
                </a:solidFill>
              </a:rPr>
              <a:t>Онона</a:t>
            </a:r>
            <a:r>
              <a:rPr lang="ru-RU" sz="3600" dirty="0" smtClean="0">
                <a:solidFill>
                  <a:srgbClr val="002060"/>
                </a:solidFill>
              </a:rPr>
              <a:t>. Имеющее относительно небольшие размеры </a:t>
            </a:r>
            <a:r>
              <a:rPr lang="ru-RU" sz="3600" dirty="0" smtClean="0">
                <a:solidFill>
                  <a:srgbClr val="002060"/>
                </a:solidFill>
              </a:rPr>
              <a:t>- </a:t>
            </a:r>
            <a:r>
              <a:rPr lang="ru-RU" sz="3600" dirty="0" smtClean="0">
                <a:solidFill>
                  <a:srgbClr val="002060"/>
                </a:solidFill>
              </a:rPr>
              <a:t>примерно 500×800 метров, и глубину до 4,5 метра, </a:t>
            </a:r>
            <a:r>
              <a:rPr lang="ru-RU" sz="3600" dirty="0" smtClean="0">
                <a:solidFill>
                  <a:srgbClr val="002060"/>
                </a:solidFill>
              </a:rPr>
              <a:t>наполненное горько-солёной водой</a:t>
            </a:r>
            <a:r>
              <a:rPr lang="ru-RU" sz="3600" dirty="0" smtClean="0">
                <a:solidFill>
                  <a:srgbClr val="002060"/>
                </a:solidFill>
              </a:rPr>
              <a:t>, оно даёт жизнь удивительно многообразному добрососедству многих редких растений, насекомых, птиц и животных.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8786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Чтобы добраться до места, из Читы нужно взять курс на лесостепной </a:t>
            </a:r>
            <a:r>
              <a:rPr lang="ru-RU" sz="2400" dirty="0" err="1" smtClean="0">
                <a:solidFill>
                  <a:srgbClr val="002060"/>
                </a:solidFill>
              </a:rPr>
              <a:t>Акшинский</a:t>
            </a:r>
            <a:r>
              <a:rPr lang="ru-RU" sz="2400" dirty="0" smtClean="0">
                <a:solidFill>
                  <a:srgbClr val="002060"/>
                </a:solidFill>
              </a:rPr>
              <a:t> район. Прямо на </a:t>
            </a:r>
            <a:r>
              <a:rPr lang="ru-RU" sz="2400" dirty="0" err="1" smtClean="0">
                <a:solidFill>
                  <a:srgbClr val="002060"/>
                </a:solidFill>
              </a:rPr>
              <a:t>Акшу</a:t>
            </a:r>
            <a:r>
              <a:rPr lang="ru-RU" sz="2400" dirty="0" smtClean="0">
                <a:solidFill>
                  <a:srgbClr val="002060"/>
                </a:solidFill>
              </a:rPr>
              <a:t>. Дорога протяжённостью 260 километров займёт примерно 4 часа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643050"/>
            <a:ext cx="84296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А теперь </a:t>
            </a:r>
            <a:r>
              <a:rPr lang="ru-RU" sz="2400" dirty="0" smtClean="0">
                <a:solidFill>
                  <a:srgbClr val="002060"/>
                </a:solidFill>
              </a:rPr>
              <a:t>попробуем ответить на самый важный вопрос: зачем вообще стоит преодолевать эти 260 километров, если озёр и вокруг Читы хватает?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Биби\Desktop\a92e1b.btsgun.530f.xc.m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785818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928926" y="0"/>
            <a:ext cx="20565006" cy="2000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2196F3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14356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2060"/>
                </a:solidFill>
              </a:rPr>
              <a:t>Халанда</a:t>
            </a:r>
            <a:r>
              <a:rPr lang="ru-RU" sz="2400" dirty="0" smtClean="0">
                <a:solidFill>
                  <a:srgbClr val="002060"/>
                </a:solidFill>
              </a:rPr>
              <a:t> - </a:t>
            </a:r>
            <a:r>
              <a:rPr lang="ru-RU" sz="2400" dirty="0" smtClean="0">
                <a:solidFill>
                  <a:srgbClr val="002060"/>
                </a:solidFill>
              </a:rPr>
              <a:t>это святое для бурят и целебное для всех без исключения озеро, 36 лет назад объявленное памятником природы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928801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Приезжают </a:t>
            </a:r>
            <a:r>
              <a:rPr lang="ru-RU" sz="2400" dirty="0" smtClean="0">
                <a:solidFill>
                  <a:srgbClr val="002060"/>
                </a:solidFill>
              </a:rPr>
              <a:t>на него, в первую очередь, чтобы использовать силу местных лечебных грязей, найти которые здесь можно без проблем.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Всё </a:t>
            </a:r>
            <a:r>
              <a:rPr lang="ru-RU" sz="2400" dirty="0" smtClean="0">
                <a:solidFill>
                  <a:srgbClr val="002060"/>
                </a:solidFill>
              </a:rPr>
              <a:t>просто: песчаные пляжи ищите на южном берегу, грязи </a:t>
            </a:r>
            <a:r>
              <a:rPr lang="ru-RU" sz="2400" dirty="0" smtClean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на северном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Именно </a:t>
            </a:r>
            <a:r>
              <a:rPr lang="ru-RU" sz="2400" dirty="0" smtClean="0">
                <a:solidFill>
                  <a:srgbClr val="002060"/>
                </a:solidFill>
              </a:rPr>
              <a:t>грязи стали причиной придания озеру статуса памятника. Ещё в 80-х годах прошлого века в планах было когда-нибудь открыть здесь грязелечебницу, а пока этого не случилось, статус памятника позволяет сохранять то, что есть, и следить за стабильностью местной экосистемы.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Биби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71543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Щедро покрыв тело целебной грязью, под жалобное утиное кряканье человек вдыхает солоноватый горячий воздух и зачарованно смотрит на усыпанный сибирским абрикосом курчавый склон возвышающейся рядом сопки. Примерно за таким набором ощущений едут на </a:t>
            </a:r>
            <a:r>
              <a:rPr lang="ru-RU" sz="2400" dirty="0" err="1" smtClean="0">
                <a:solidFill>
                  <a:srgbClr val="002060"/>
                </a:solidFill>
              </a:rPr>
              <a:t>Халанду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удивительное озеро на юге Забайкалья.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Биби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14620"/>
            <a:ext cx="714380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42918"/>
            <a:ext cx="88583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Весной </a:t>
            </a:r>
            <a:r>
              <a:rPr lang="ru-RU" sz="2400" dirty="0" smtClean="0">
                <a:solidFill>
                  <a:srgbClr val="002060"/>
                </a:solidFill>
              </a:rPr>
              <a:t>это в чистом виде благоухающая цветущая сакура, летом </a:t>
            </a:r>
            <a:r>
              <a:rPr lang="ru-RU" sz="2400" dirty="0" smtClean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кажется, совсем несъедобный, но по </a:t>
            </a:r>
            <a:r>
              <a:rPr lang="ru-RU" sz="2400" dirty="0" smtClean="0">
                <a:solidFill>
                  <a:srgbClr val="002060"/>
                </a:solidFill>
              </a:rPr>
              <a:t>виду</a:t>
            </a:r>
            <a:r>
              <a:rPr lang="ru-RU" sz="2400" dirty="0" smtClean="0">
                <a:solidFill>
                  <a:srgbClr val="002060"/>
                </a:solidFill>
              </a:rPr>
              <a:t> настоящий и очень симпатичный абрикос.</a:t>
            </a:r>
          </a:p>
          <a:p>
            <a:pPr algn="just">
              <a:lnSpc>
                <a:spcPct val="20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Есть и много, очень </a:t>
            </a:r>
            <a:r>
              <a:rPr lang="ru-RU" sz="2400" dirty="0" smtClean="0">
                <a:solidFill>
                  <a:srgbClr val="002060"/>
                </a:solidFill>
              </a:rPr>
              <a:t>другого </a:t>
            </a:r>
            <a:r>
              <a:rPr lang="ru-RU" sz="2400" dirty="0" smtClean="0">
                <a:solidFill>
                  <a:srgbClr val="002060"/>
                </a:solidFill>
              </a:rPr>
              <a:t>интересного </a:t>
            </a:r>
            <a:r>
              <a:rPr lang="ru-RU" sz="2400" dirty="0" smtClean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привычного и </a:t>
            </a:r>
            <a:r>
              <a:rPr lang="ru-RU" sz="2400" dirty="0" smtClean="0">
                <a:solidFill>
                  <a:srgbClr val="002060"/>
                </a:solidFill>
              </a:rPr>
              <a:t>редкого - </a:t>
            </a:r>
            <a:r>
              <a:rPr lang="ru-RU" sz="2400" dirty="0" err="1" smtClean="0">
                <a:solidFill>
                  <a:srgbClr val="002060"/>
                </a:solidFill>
              </a:rPr>
              <a:t>краснокнижного</a:t>
            </a:r>
            <a:r>
              <a:rPr lang="ru-RU" sz="2400" dirty="0" smtClean="0">
                <a:solidFill>
                  <a:srgbClr val="002060"/>
                </a:solidFill>
              </a:rPr>
              <a:t>, яркого и не очень. Благоухающего, шелестящего, составляющего цельную картину идиллии.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Биби\Desktop\52654a.bts6g1.bdvb.xc.m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885831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Биби\Desktop\c1aa98.bts6fl.5gn0.xc.m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8643998" cy="46434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571480"/>
            <a:ext cx="9001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Птицы обожают </a:t>
            </a:r>
            <a:r>
              <a:rPr lang="ru-RU" sz="2400" dirty="0" err="1" smtClean="0">
                <a:solidFill>
                  <a:srgbClr val="002060"/>
                </a:solidFill>
              </a:rPr>
              <a:t>Халанду</a:t>
            </a:r>
            <a:r>
              <a:rPr lang="ru-RU" sz="2400" dirty="0" smtClean="0">
                <a:solidFill>
                  <a:srgbClr val="002060"/>
                </a:solidFill>
              </a:rPr>
              <a:t>. Красные утки </a:t>
            </a:r>
            <a:r>
              <a:rPr lang="ru-RU" sz="2400" dirty="0" err="1" smtClean="0">
                <a:solidFill>
                  <a:srgbClr val="002060"/>
                </a:solidFill>
              </a:rPr>
              <a:t>огари</a:t>
            </a:r>
            <a:r>
              <a:rPr lang="ru-RU" sz="2400" dirty="0" smtClean="0">
                <a:solidFill>
                  <a:srgbClr val="002060"/>
                </a:solidFill>
              </a:rPr>
              <a:t> здесь совершенно не боятся человека и спокойно соседствуют с ним, в постоянной заботе о молодняке. Утиное кряканье </a:t>
            </a:r>
            <a:r>
              <a:rPr lang="ru-RU" sz="2400" dirty="0" smtClean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главная музыкальная тема </a:t>
            </a:r>
            <a:r>
              <a:rPr lang="ru-RU" sz="2400" dirty="0" err="1" smtClean="0">
                <a:solidFill>
                  <a:srgbClr val="002060"/>
                </a:solidFill>
              </a:rPr>
              <a:t>Халанды</a:t>
            </a:r>
            <a:r>
              <a:rPr lang="ru-RU" sz="2400" dirty="0" smtClean="0">
                <a:solidFill>
                  <a:srgbClr val="002060"/>
                </a:solidFill>
              </a:rPr>
              <a:t> в тёплое время года.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71</TotalTime>
  <Words>75</Words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Озеро Халанда  - чудо Забайкальской природы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Добро пожаловать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Озеро Халанда  - чудо Забайкальской природы</dc:title>
  <dc:creator>Биби</dc:creator>
  <cp:lastModifiedBy>Биби</cp:lastModifiedBy>
  <cp:revision>37</cp:revision>
  <dcterms:created xsi:type="dcterms:W3CDTF">2021-07-13T10:18:57Z</dcterms:created>
  <dcterms:modified xsi:type="dcterms:W3CDTF">2021-07-13T11:40:39Z</dcterms:modified>
</cp:coreProperties>
</file>